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Anton"/>
      <p:regular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nton-regular.fntdata"/><Relationship Id="rId47" Type="http://schemas.openxmlformats.org/officeDocument/2006/relationships/slide" Target="slides/slide41.xml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dd3f49ae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6dd3f49ae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6dd3f49ae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6dd3f49ae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6dd3f49ae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6dd3f49ae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6dd3f49ae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6dd3f49ae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6dd3f49ae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6dd3f49ae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6dd3f49ae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6dd3f49ae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6dd3f49ae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6dd3f49ae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6dd3f49ae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6dd3f49ae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6dd3f49ae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6dd3f49ae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6dd3f49ae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6dd3f49ae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6dd3f49ae_0_1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6dd3f49ae_0_1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6dd3f49ae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6dd3f49ae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6dd3f49ae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6dd3f49ae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6dd3f49ae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6dd3f49ae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6dd3f49ae_0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6dd3f49ae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6dd3f49ae_0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6dd3f49ae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6dd3f49ae_0_1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6dd3f49ae_0_1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6dd3f49ae_0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6dd3f49ae_0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6dd3f49ae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6dd3f49ae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6dd3f49ae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6dd3f49ae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6dd3f49ae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6dd3f49ae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6dd3f49ae_0_1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6dd3f49ae_0_1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6dd3f49ae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6dd3f49ae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6dd3f49ae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e6dd3f49ae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6dd3f49ae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6dd3f49ae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6dd3f49ae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6dd3f49ae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6dd3f49ae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6dd3f49ae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6dd3f49ae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6dd3f49ae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6dd3f49ae_0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6dd3f49ae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6dd3f49ae_0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6dd3f49ae_0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6dd3f49ae_0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6dd3f49ae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8b54dbd7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8b54dbd7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8b54dbd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8b54dbd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6dd3f49ae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6dd3f49ae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6dd3f49ae_0_2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e6dd3f49ae_0_2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6dd3f49ae_0_2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6dd3f49ae_0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6dd3f49ae_0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6dd3f49ae_0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6dd3f49ae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6dd3f49ae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6dd3f49ae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6dd3f49ae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6dd3f49ae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6dd3f49ae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6dd3f49ae_0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6dd3f49ae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1.jp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9.gif"/><Relationship Id="rId6" Type="http://schemas.openxmlformats.org/officeDocument/2006/relationships/image" Target="../media/image22.gif"/><Relationship Id="rId7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7.png"/><Relationship Id="rId6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mongodb.com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mongodb.com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50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10" Type="http://schemas.openxmlformats.org/officeDocument/2006/relationships/image" Target="../media/image33.png"/><Relationship Id="rId9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5" Type="http://schemas.openxmlformats.org/officeDocument/2006/relationships/image" Target="../media/image50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50.png"/><Relationship Id="rId6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52.jpg"/><Relationship Id="rId7" Type="http://schemas.openxmlformats.org/officeDocument/2006/relationships/image" Target="../media/image48.jpg"/><Relationship Id="rId8" Type="http://schemas.openxmlformats.org/officeDocument/2006/relationships/image" Target="../media/image5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3.png"/><Relationship Id="rId5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64.png"/><Relationship Id="rId5" Type="http://schemas.openxmlformats.org/officeDocument/2006/relationships/image" Target="../media/image73.jpg"/><Relationship Id="rId6" Type="http://schemas.openxmlformats.org/officeDocument/2006/relationships/image" Target="../media/image79.png"/><Relationship Id="rId7" Type="http://schemas.openxmlformats.org/officeDocument/2006/relationships/image" Target="../media/image24.png"/><Relationship Id="rId8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66.jpg"/><Relationship Id="rId5" Type="http://schemas.openxmlformats.org/officeDocument/2006/relationships/image" Target="../media/image7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83.jpg"/><Relationship Id="rId5" Type="http://schemas.openxmlformats.org/officeDocument/2006/relationships/image" Target="../media/image63.jpg"/><Relationship Id="rId6" Type="http://schemas.openxmlformats.org/officeDocument/2006/relationships/image" Target="../media/image67.jpg"/><Relationship Id="rId7" Type="http://schemas.openxmlformats.org/officeDocument/2006/relationships/image" Target="../media/image77.png"/><Relationship Id="rId8" Type="http://schemas.openxmlformats.org/officeDocument/2006/relationships/image" Target="../media/image8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78.jpg"/><Relationship Id="rId6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6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2.jpg"/><Relationship Id="rId6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png"/><Relationship Id="rId4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28500" y="2031825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MongoDB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17. </a:t>
            </a:r>
            <a:r>
              <a:rPr lang="en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5" y="1284479"/>
            <a:ext cx="8101850" cy="36296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" name="Google Shape;196;p34"/>
          <p:cNvSpPr txBox="1"/>
          <p:nvPr/>
        </p:nvSpPr>
        <p:spPr>
          <a:xfrm>
            <a:off x="3127925" y="243775"/>
            <a:ext cx="45993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Arquitectura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075" y="165975"/>
            <a:ext cx="2739411" cy="103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/>
        </p:nvSpPr>
        <p:spPr>
          <a:xfrm>
            <a:off x="4158950" y="237100"/>
            <a:ext cx="36606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 y Colecciones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/>
        </p:nvSpPr>
        <p:spPr>
          <a:xfrm>
            <a:off x="768425" y="1707675"/>
            <a:ext cx="73605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colección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MongoDB es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muy similar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una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tabla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una base de datos. La tabla almacena registros (filas) mientras que las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colecciones almacenan documentos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75" y="3165525"/>
            <a:ext cx="3845025" cy="1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3889880" y="3667175"/>
            <a:ext cx="5499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1725" y="3341725"/>
            <a:ext cx="989999" cy="9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6475" y="3312746"/>
            <a:ext cx="1574746" cy="10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425" y="143738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/>
          <p:nvPr/>
        </p:nvSpPr>
        <p:spPr>
          <a:xfrm>
            <a:off x="1193325" y="3017600"/>
            <a:ext cx="2604000" cy="156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4494900" y="3017600"/>
            <a:ext cx="3633900" cy="160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/>
        </p:nvSpPr>
        <p:spPr>
          <a:xfrm>
            <a:off x="2990925" y="274375"/>
            <a:ext cx="53448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 y Documentos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/>
          <p:nvPr/>
        </p:nvSpPr>
        <p:spPr>
          <a:xfrm>
            <a:off x="443350" y="1286350"/>
            <a:ext cx="5080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Imaginémonos que tenemos el concepto de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Persona: nombre,apellidos,edad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una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base de datos relacional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dispondremos de la siguiente tabla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8400" y="1286351"/>
            <a:ext cx="1715025" cy="18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/>
        </p:nvSpPr>
        <p:spPr>
          <a:xfrm>
            <a:off x="3895400" y="3164350"/>
            <a:ext cx="46989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tenemos el mismo concepto de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Persona: nombre,apellidos,edad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una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base de datos MongoDB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dispondremos de la siguiente tabla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50" y="2864910"/>
            <a:ext cx="2395166" cy="212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/>
          <p:nvPr/>
        </p:nvSpPr>
        <p:spPr>
          <a:xfrm>
            <a:off x="5002475" y="1915825"/>
            <a:ext cx="779400" cy="5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 rot="10800000">
            <a:off x="2935574" y="3629026"/>
            <a:ext cx="779400" cy="59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075" y="228050"/>
            <a:ext cx="2395175" cy="9079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/>
        </p:nvSpPr>
        <p:spPr>
          <a:xfrm>
            <a:off x="2990925" y="274375"/>
            <a:ext cx="53448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 y Documentos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318300" y="1259150"/>
            <a:ext cx="8579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MongoDB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podrían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crear documentos muy diferentes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como estos:</a:t>
            </a:r>
            <a:endParaRPr i="1"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360225" y="1775800"/>
            <a:ext cx="53448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El primer documento solo dispone de un campo.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El segundo dispone de tres, pero diferentes a los anteriores.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Esto es lo que en NoSQL se denomina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Schema Free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libre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que aporta una gran flexibilidad a la hora de trabajar.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425" y="91350"/>
            <a:ext cx="2325900" cy="10916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9" name="Google Shape;23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8050" y="1728099"/>
            <a:ext cx="2723717" cy="2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369700" y="4069750"/>
            <a:ext cx="85371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tipología de esquema viene reforzada por la capacidad de generar documentos embebidos dentro de la misma colección.</a:t>
            </a:r>
            <a:endParaRPr i="1"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545475" y="246925"/>
            <a:ext cx="81552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Instalación y configuración de MongoDB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338" y="955224"/>
            <a:ext cx="5415325" cy="3131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/>
        </p:nvSpPr>
        <p:spPr>
          <a:xfrm>
            <a:off x="0" y="79100"/>
            <a:ext cx="91440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Web oficial </a:t>
            </a:r>
            <a:r>
              <a:rPr i="1" lang="en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https://www.mongodb.com/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012" y="1328875"/>
            <a:ext cx="6811976" cy="366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0" y="1624725"/>
            <a:ext cx="91440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Instalación MongoDB desde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 u="sng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https://www.mongodb.com/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0" y="394350"/>
            <a:ext cx="8550604" cy="45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5179">
            <a:off x="231601" y="1329850"/>
            <a:ext cx="1048348" cy="81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050" y="233225"/>
            <a:ext cx="6149400" cy="330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5179">
            <a:off x="6191426" y="2887325"/>
            <a:ext cx="1048348" cy="81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11270">
            <a:off x="2766913" y="2482063"/>
            <a:ext cx="1048348" cy="81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/>
        </p:nvSpPr>
        <p:spPr>
          <a:xfrm>
            <a:off x="658800" y="1780250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1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5992450" y="2984425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2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2862625" y="2294700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3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-844600" y="-15275"/>
            <a:ext cx="364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*OJO INSTALAR LA VERSION 4</a:t>
            </a:r>
            <a:endParaRPr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*OJO si no funciona con localhost provar directo con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127.0.0.1</a:t>
            </a:r>
            <a:endParaRPr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3375"/>
            <a:ext cx="3569025" cy="27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0550" y="466000"/>
            <a:ext cx="4018925" cy="31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0275" y="908037"/>
            <a:ext cx="3685946" cy="28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400" y="3029900"/>
            <a:ext cx="2410054" cy="188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4" name="Google Shape;28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197102">
            <a:off x="2009153" y="1750100"/>
            <a:ext cx="1048347" cy="81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372037">
            <a:off x="3765178" y="487525"/>
            <a:ext cx="1048347" cy="81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773775">
            <a:off x="6439753" y="1221725"/>
            <a:ext cx="1048347" cy="81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5663" y="2435976"/>
            <a:ext cx="3267137" cy="25543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372037">
            <a:off x="5695878" y="3861125"/>
            <a:ext cx="1048347" cy="81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 txBox="1"/>
          <p:nvPr/>
        </p:nvSpPr>
        <p:spPr>
          <a:xfrm>
            <a:off x="1797825" y="1759988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4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4431100" y="999150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5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7437550" y="1479750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6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1859825" y="3991763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7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6436075" y="3436088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8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294" name="Google Shape;29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/>
        </p:nvSpPr>
        <p:spPr>
          <a:xfrm>
            <a:off x="-844600" y="-15275"/>
            <a:ext cx="364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*OJO INSTALAR LA VERSION 4</a:t>
            </a:r>
            <a:endParaRPr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*OJO si no funciona con localhost provar directo con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127.0.0.1</a:t>
            </a:r>
            <a:endParaRPr>
              <a:highlight>
                <a:srgbClr val="FF99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1000"/>
            <a:ext cx="8214926" cy="43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1575300" y="3805900"/>
            <a:ext cx="31176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FF0000"/>
                </a:solidFill>
              </a:rPr>
              <a:t>Cliente MongoDB Shell</a:t>
            </a:r>
            <a:endParaRPr b="1" i="1" sz="2000">
              <a:solidFill>
                <a:srgbClr val="FF0000"/>
              </a:solidFill>
            </a:endParaRPr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84135">
            <a:off x="6902556" y="3016022"/>
            <a:ext cx="970736" cy="75503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6014375" y="3744175"/>
            <a:ext cx="25308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FF0000"/>
                </a:solidFill>
              </a:rPr>
              <a:t>Servidor MongoDB</a:t>
            </a:r>
            <a:endParaRPr b="1" i="1" sz="2000">
              <a:solidFill>
                <a:srgbClr val="FF0000"/>
              </a:solidFill>
            </a:endParaRPr>
          </a:p>
        </p:txBody>
      </p:sp>
      <p:sp>
        <p:nvSpPr>
          <p:cNvPr id="305" name="Google Shape;305;p43"/>
          <p:cNvSpPr/>
          <p:nvPr/>
        </p:nvSpPr>
        <p:spPr>
          <a:xfrm>
            <a:off x="1756500" y="1203600"/>
            <a:ext cx="2755200" cy="20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4540500" y="1122588"/>
            <a:ext cx="311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000FF"/>
                </a:solidFill>
              </a:rPr>
              <a:t>C:\Program Files\MongoDB\Server\4.4</a:t>
            </a:r>
            <a:endParaRPr b="1" i="1" sz="1200">
              <a:solidFill>
                <a:srgbClr val="0000FF"/>
              </a:solidFill>
            </a:endParaRPr>
          </a:p>
        </p:txBody>
      </p:sp>
      <p:sp>
        <p:nvSpPr>
          <p:cNvPr id="307" name="Google Shape;307;p43"/>
          <p:cNvSpPr/>
          <p:nvPr/>
        </p:nvSpPr>
        <p:spPr>
          <a:xfrm>
            <a:off x="3577775" y="1493950"/>
            <a:ext cx="1306500" cy="147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66664">
            <a:off x="3535787" y="3051387"/>
            <a:ext cx="950826" cy="7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/>
          <p:nvPr/>
        </p:nvSpPr>
        <p:spPr>
          <a:xfrm>
            <a:off x="6972350" y="1493950"/>
            <a:ext cx="1354800" cy="147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/>
        </p:nvSpPr>
        <p:spPr>
          <a:xfrm>
            <a:off x="-844600" y="-15275"/>
            <a:ext cx="364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*OJO INSTALAR LA VERSION 4</a:t>
            </a:r>
            <a:endParaRPr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*OJO si no funciona con localhost provar directo con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127.0.0.1</a:t>
            </a:r>
            <a:endParaRPr>
              <a:highlight>
                <a:srgbClr val="FF99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4006550" y="1366575"/>
            <a:ext cx="46248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la arquitectura y el modo de funcionamiento de MongoDB.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●"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el servidor local de base de datos y ponerlo en marcha.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Helvetica Neue Light"/>
              <a:buChar char="●"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clientes CLI y GUI para interactuar con MongoDB.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/>
        </p:nvSpPr>
        <p:spPr>
          <a:xfrm>
            <a:off x="0" y="1197250"/>
            <a:ext cx="9144000" cy="27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Proceso de configuración del path del sistema operativo hacia la carpeta de los binarios de MongoDB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 u="sng">
                <a:solidFill>
                  <a:srgbClr val="0000FF"/>
                </a:solidFill>
                <a:latin typeface="Anton"/>
                <a:ea typeface="Anton"/>
                <a:cs typeface="Anton"/>
                <a:sym typeface="Anton"/>
              </a:rPr>
              <a:t>C:\Program Files\MongoDB\Server\4.4</a:t>
            </a:r>
            <a:endParaRPr i="1" sz="3600" u="sng">
              <a:solidFill>
                <a:srgbClr val="00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50" y="152800"/>
            <a:ext cx="8430697" cy="483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28443">
            <a:off x="1538823" y="2842122"/>
            <a:ext cx="1186525" cy="92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152858">
            <a:off x="5439719" y="3924522"/>
            <a:ext cx="1005734" cy="78223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/>
          <p:nvPr/>
        </p:nvSpPr>
        <p:spPr>
          <a:xfrm>
            <a:off x="3173350" y="2873150"/>
            <a:ext cx="2208900" cy="11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54467">
            <a:off x="6896947" y="294797"/>
            <a:ext cx="1186524" cy="92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152858">
            <a:off x="6473569" y="2756322"/>
            <a:ext cx="1005734" cy="78223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223000" y="3356963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2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5610375" y="4547913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3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6706900" y="384863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4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6994100" y="3512513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5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492040">
            <a:off x="166798" y="3776035"/>
            <a:ext cx="1186525" cy="92285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436225" y="3512513"/>
            <a:ext cx="373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1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1220625" y="3886950"/>
            <a:ext cx="37179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EFAB"/>
                </a:solidFill>
              </a:rPr>
              <a:t>Buscar ‘editar variables de entorno’ y ejecutar</a:t>
            </a:r>
            <a:endParaRPr b="1" sz="1600">
              <a:solidFill>
                <a:srgbClr val="3CEFAB"/>
              </a:solidFill>
            </a:endParaRPr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54558">
            <a:off x="2647841" y="2746711"/>
            <a:ext cx="525842" cy="40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/>
        </p:nvSpPr>
        <p:spPr>
          <a:xfrm>
            <a:off x="1435325" y="91375"/>
            <a:ext cx="61929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Anton"/>
                <a:ea typeface="Anton"/>
                <a:cs typeface="Anton"/>
                <a:sym typeface="Anton"/>
              </a:rPr>
              <a:t>MongoDB Server y MongoDB Client CLI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Anton"/>
                <a:ea typeface="Anton"/>
                <a:cs typeface="Anton"/>
                <a:sym typeface="Anton"/>
              </a:rPr>
              <a:t>Pasos para la puesta en marcha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/>
        </p:nvSpPr>
        <p:spPr>
          <a:xfrm>
            <a:off x="286975" y="1144400"/>
            <a:ext cx="87045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una carpeta llamada -por ejemplo- </a:t>
            </a: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miBaseMongo</a:t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Ejecutamos en la consola el siguiente comando: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 --dbpath “ruta/hacia/la/carpeta/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miBaseMongo”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Verificamos que el motor de base de datos se inicie. Este escuchará peticiones de clientes en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localhost puerto 27017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Abrimos otra consola y ejecutamos el comando: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 se abre el cliente que se conectará al servicio de base de datos iniciado anteriormente.</a:t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372150" y="4132625"/>
            <a:ext cx="87045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Ambas consolas quedarán bloqueadas ejecutando sus procesos.</a:t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salir, lo hacemos con </a:t>
            </a:r>
            <a:r>
              <a:rPr b="1" i="1" lang="en" sz="2000">
                <a:solidFill>
                  <a:srgbClr val="9900F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Control-C</a:t>
            </a: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7" name="Google Shape;3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50" y="82400"/>
            <a:ext cx="1402775" cy="10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62" y="592350"/>
            <a:ext cx="8400275" cy="4476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3" name="Google Shape;353;p47"/>
          <p:cNvSpPr txBox="1"/>
          <p:nvPr/>
        </p:nvSpPr>
        <p:spPr>
          <a:xfrm>
            <a:off x="176850" y="91375"/>
            <a:ext cx="8124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Anton"/>
                <a:ea typeface="Anton"/>
                <a:cs typeface="Anton"/>
                <a:sym typeface="Anton"/>
              </a:rPr>
              <a:t>MongoDB: Procesos en la consola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7"/>
          <p:cNvSpPr/>
          <p:nvPr/>
        </p:nvSpPr>
        <p:spPr>
          <a:xfrm rot="-2134558">
            <a:off x="4980833" y="1379832"/>
            <a:ext cx="730686" cy="38187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7"/>
          <p:cNvSpPr/>
          <p:nvPr/>
        </p:nvSpPr>
        <p:spPr>
          <a:xfrm rot="-2134558">
            <a:off x="972883" y="2937307"/>
            <a:ext cx="730686" cy="38187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/>
          <p:nvPr/>
        </p:nvSpPr>
        <p:spPr>
          <a:xfrm>
            <a:off x="373375" y="1877850"/>
            <a:ext cx="4599600" cy="13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7"/>
          <p:cNvSpPr/>
          <p:nvPr/>
        </p:nvSpPr>
        <p:spPr>
          <a:xfrm>
            <a:off x="373375" y="3391425"/>
            <a:ext cx="603900" cy="13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7"/>
          <p:cNvSpPr txBox="1"/>
          <p:nvPr/>
        </p:nvSpPr>
        <p:spPr>
          <a:xfrm>
            <a:off x="7278050" y="813175"/>
            <a:ext cx="137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FF00"/>
                </a:solidFill>
              </a:rPr>
              <a:t>Servidor</a:t>
            </a:r>
            <a:endParaRPr i="1" sz="3300">
              <a:solidFill>
                <a:srgbClr val="00FF00"/>
              </a:solidFill>
            </a:endParaRPr>
          </a:p>
        </p:txBody>
      </p:sp>
      <p:sp>
        <p:nvSpPr>
          <p:cNvPr id="360" name="Google Shape;360;p47"/>
          <p:cNvSpPr txBox="1"/>
          <p:nvPr/>
        </p:nvSpPr>
        <p:spPr>
          <a:xfrm>
            <a:off x="7006650" y="3095150"/>
            <a:ext cx="174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FF00"/>
                </a:solidFill>
              </a:rPr>
              <a:t>Cliente CLI</a:t>
            </a:r>
            <a:endParaRPr i="1" sz="33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/>
        </p:nvSpPr>
        <p:spPr>
          <a:xfrm>
            <a:off x="176850" y="91375"/>
            <a:ext cx="8124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Anton"/>
                <a:ea typeface="Anton"/>
                <a:cs typeface="Anton"/>
                <a:sym typeface="Anton"/>
              </a:rPr>
              <a:t>MongoDB: Prueba del cliente CLI -&gt; primeras acciones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50" y="592350"/>
            <a:ext cx="8382599" cy="44674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7" name="Google Shape;3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/>
          <p:nvPr/>
        </p:nvSpPr>
        <p:spPr>
          <a:xfrm>
            <a:off x="417300" y="1735150"/>
            <a:ext cx="1449000" cy="23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417300" y="2456550"/>
            <a:ext cx="549000" cy="16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8"/>
          <p:cNvSpPr/>
          <p:nvPr/>
        </p:nvSpPr>
        <p:spPr>
          <a:xfrm>
            <a:off x="417300" y="2775425"/>
            <a:ext cx="1186500" cy="23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8"/>
          <p:cNvSpPr/>
          <p:nvPr/>
        </p:nvSpPr>
        <p:spPr>
          <a:xfrm>
            <a:off x="417300" y="3476700"/>
            <a:ext cx="3962700" cy="23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8"/>
          <p:cNvSpPr/>
          <p:nvPr/>
        </p:nvSpPr>
        <p:spPr>
          <a:xfrm>
            <a:off x="417300" y="4123050"/>
            <a:ext cx="1679400" cy="23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"/>
          <p:cNvSpPr/>
          <p:nvPr/>
        </p:nvSpPr>
        <p:spPr>
          <a:xfrm>
            <a:off x="417300" y="3157413"/>
            <a:ext cx="549000" cy="16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8"/>
          <p:cNvSpPr txBox="1"/>
          <p:nvPr/>
        </p:nvSpPr>
        <p:spPr>
          <a:xfrm>
            <a:off x="7278050" y="660775"/>
            <a:ext cx="137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FF00"/>
                </a:solidFill>
              </a:rPr>
              <a:t>Servidor</a:t>
            </a:r>
            <a:endParaRPr i="1" sz="3300">
              <a:solidFill>
                <a:srgbClr val="00FF00"/>
              </a:solidFill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7006650" y="1658950"/>
            <a:ext cx="174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FF00"/>
                </a:solidFill>
              </a:rPr>
              <a:t>Cliente CLI</a:t>
            </a:r>
            <a:endParaRPr i="1" sz="33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/>
        </p:nvSpPr>
        <p:spPr>
          <a:xfrm>
            <a:off x="456000" y="1354100"/>
            <a:ext cx="81894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 u="sng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comandos para iniciar la operación con la base de datos</a:t>
            </a: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nos conectará de forma automática con el servidor.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show dbs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muestra la lista de bases de datos existentes.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selecciona la base de datos activa (si no existe la crea):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Ej.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 mibase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show collections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la lista de colecciones de esta base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db.personas.insertOne({clave: valor, ...})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crea una colección en forma implícita llamada ‘personas’ y le inserta un documento.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db.personas.find()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busca todos los documentos que están dentro de la colección ‘personas’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1" name="Google Shape;381;p49"/>
          <p:cNvSpPr txBox="1"/>
          <p:nvPr/>
        </p:nvSpPr>
        <p:spPr>
          <a:xfrm>
            <a:off x="2697225" y="167575"/>
            <a:ext cx="53847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ejemplos de Comandos en consola CLI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75" y="155800"/>
            <a:ext cx="2666271" cy="10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63" y="560150"/>
            <a:ext cx="8267274" cy="440597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0"/>
          <p:cNvSpPr txBox="1"/>
          <p:nvPr/>
        </p:nvSpPr>
        <p:spPr>
          <a:xfrm>
            <a:off x="456000" y="91375"/>
            <a:ext cx="7053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Anton"/>
                <a:ea typeface="Anton"/>
                <a:cs typeface="Anton"/>
                <a:sym typeface="Anton"/>
              </a:rPr>
              <a:t>MongoDB Comandos desde consola CLI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/>
        </p:nvSpPr>
        <p:spPr>
          <a:xfrm>
            <a:off x="245800" y="24875"/>
            <a:ext cx="45138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MySQL vs MongoDB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50" y="1959896"/>
            <a:ext cx="5712251" cy="2426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9" name="Google Shape;39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700" y="495538"/>
            <a:ext cx="3351300" cy="1876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0" name="Google Shape;40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0350" y="2546800"/>
            <a:ext cx="3113426" cy="175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7425" y="1085675"/>
            <a:ext cx="2393125" cy="9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2" name="Google Shape;402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375" y="930874"/>
            <a:ext cx="1773825" cy="87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/>
        </p:nvSpPr>
        <p:spPr>
          <a:xfrm>
            <a:off x="2676950" y="151700"/>
            <a:ext cx="61974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Equivalencias entre los elementos de MongoDB y SQL 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13" y="1625975"/>
            <a:ext cx="7612580" cy="33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75" y="251675"/>
            <a:ext cx="2511875" cy="11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/>
          <p:nvPr/>
        </p:nvSpPr>
        <p:spPr>
          <a:xfrm>
            <a:off x="1016450" y="295825"/>
            <a:ext cx="8004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SQL vs NoSQL: Conceptos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3"/>
          <p:cNvSpPr txBox="1"/>
          <p:nvPr/>
        </p:nvSpPr>
        <p:spPr>
          <a:xfrm>
            <a:off x="143400" y="1115425"/>
            <a:ext cx="88773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 trabajar con SQL y bases de datos relacionales, el sistema de almacenamiento de datos de nuestras aplicaciones web sigue patrones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de almacenamiento de datos totalmente estructurado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Esto puede ser altamente beneficioso…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Al evolucionar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nuestras aplicaciones web,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debemos realizar modificaciones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nuestro modelo conceptual de la base de datos.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problema con las bases de datos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NoSQL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quedaría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resuelto por la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flexibilidad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que nos ofrecen las base de datos documentales, ya que estas bases de datos trabajan con datos en formato JSON.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9" name="Google Shape;41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50" y="141363"/>
            <a:ext cx="2189426" cy="9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6068425" y="109647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 txBox="1"/>
          <p:nvPr/>
        </p:nvSpPr>
        <p:spPr>
          <a:xfrm>
            <a:off x="6070550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7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7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17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MongoDB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7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16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7"/>
          <p:cNvSpPr txBox="1"/>
          <p:nvPr/>
        </p:nvSpPr>
        <p:spPr>
          <a:xfrm>
            <a:off x="1369525" y="1758000"/>
            <a:ext cx="1939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SQL y Node.js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125" name="Google Shape;125;p27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7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7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7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7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18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2" name="Google Shape;132;p27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7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7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7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/>
        </p:nvSpPr>
        <p:spPr>
          <a:xfrm>
            <a:off x="-504300" y="120975"/>
            <a:ext cx="59295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MySQL vs 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Esquemas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00" y="1403575"/>
            <a:ext cx="4515749" cy="346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7" name="Google Shape;42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8425" y="221975"/>
            <a:ext cx="2699725" cy="148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8" name="Google Shape;42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4843" y="1901924"/>
            <a:ext cx="4515758" cy="27320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6475" y="1047463"/>
            <a:ext cx="659051" cy="659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0" name="Google Shape;43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6527" y="182663"/>
            <a:ext cx="1755098" cy="9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/>
        </p:nvSpPr>
        <p:spPr>
          <a:xfrm>
            <a:off x="-100825" y="308550"/>
            <a:ext cx="47487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MySQL vs MongoDB: comparaciones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6" name="Google Shape;4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25" y="1754125"/>
            <a:ext cx="4562801" cy="3131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8" name="Google Shape;4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875" y="535226"/>
            <a:ext cx="4244426" cy="3928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9" name="Google Shape;439;p55"/>
          <p:cNvSpPr txBox="1"/>
          <p:nvPr/>
        </p:nvSpPr>
        <p:spPr>
          <a:xfrm>
            <a:off x="-713250" y="-80375"/>
            <a:ext cx="10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https://www.google.com/search?sxsrf=ALiCzsaZQzFCDQaSooRn6dWSb4hZ1r1Ifw:1662151965247&amp;q=mongodb+vs+postgresql+2022&amp;spell=1&amp;sa=X&amp;ved=2ahUKEwjb2M3L_vb5AhXYvJUCHX-rASQQBSgAegQIARA0&amp;biw=1536&amp;bih=754&amp;dpr=1.25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/>
        </p:nvSpPr>
        <p:spPr>
          <a:xfrm>
            <a:off x="0" y="172200"/>
            <a:ext cx="91440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Ventajas y Desventajas de MySQL y MongoDB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5" name="Google Shape;4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750" y="1393200"/>
            <a:ext cx="5924277" cy="353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675" y="2729759"/>
            <a:ext cx="2137774" cy="160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8" name="Google Shape;44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7926" y="1046700"/>
            <a:ext cx="1664375" cy="81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9" name="Google Shape;449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593" y="1145812"/>
            <a:ext cx="1904093" cy="1002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0" name="Google Shape;450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3275" y="1046687"/>
            <a:ext cx="1904074" cy="13565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/>
        </p:nvSpPr>
        <p:spPr>
          <a:xfrm>
            <a:off x="3978600" y="436050"/>
            <a:ext cx="35076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MySQL: ventajas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7"/>
          <p:cNvSpPr txBox="1"/>
          <p:nvPr/>
        </p:nvSpPr>
        <p:spPr>
          <a:xfrm>
            <a:off x="322375" y="1506500"/>
            <a:ext cx="84924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ejecutar sentencias SQL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directamente en nuestra base de datos.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Posibilidad de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abstracción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nuestra base de datos con algún ORM estilo Doctrine o Hibernate.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Almacenamiento de datos totalmente </a:t>
            </a: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organizado 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jerarquizado 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claves primarias y foráneas.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permite </a:t>
            </a: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duplicidad 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registros.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Mejora notable en </a:t>
            </a: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mantenimiento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datos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relación a la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seguridad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requerida de los mismos.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9" name="Google Shape;45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25" y="180238"/>
            <a:ext cx="2485450" cy="12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0050" y="243788"/>
            <a:ext cx="1186524" cy="11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/>
        </p:nvSpPr>
        <p:spPr>
          <a:xfrm>
            <a:off x="3420888" y="436050"/>
            <a:ext cx="4065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MySQL: desventajas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8"/>
          <p:cNvSpPr txBox="1"/>
          <p:nvPr/>
        </p:nvSpPr>
        <p:spPr>
          <a:xfrm>
            <a:off x="325800" y="1633525"/>
            <a:ext cx="8492400" cy="30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nuestro sistema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escala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evoluciona, tendremos que haber diseñado nuestra base de datos según los posibles nuevos requerimientos.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Requiere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más espacio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almacenamiento que una base NoSQL.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transacciones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datos son más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pesadas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frente a las bases de datos NoSQL.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límites en los campos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tablas nos pueden hacer perder datos si no los configuramos adecuadamente según el tamaño del dato que nos puedan introducir los usuarios.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9" name="Google Shape;46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225" y="286411"/>
            <a:ext cx="1030374" cy="10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950" y="152525"/>
            <a:ext cx="1454075" cy="145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/>
        </p:nvSpPr>
        <p:spPr>
          <a:xfrm>
            <a:off x="3458050" y="436050"/>
            <a:ext cx="4028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ventajas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9"/>
          <p:cNvSpPr txBox="1"/>
          <p:nvPr/>
        </p:nvSpPr>
        <p:spPr>
          <a:xfrm>
            <a:off x="325800" y="1784700"/>
            <a:ext cx="84924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escalabilidad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su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carácter descentralizado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hacen que soporte estructuras distribuidas.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realizar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sistemas más abiertos y flexibles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debido a su fácil adaptación de nuevas evoluciones de nuestras aplicaciones web.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requieren potentes recursos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trabajar con bases de datos NoSQL.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Optimización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las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consultas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base de datos para grandes cantidades de datos almacenados.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8" name="Google Shape;47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625" y="182475"/>
            <a:ext cx="1509312" cy="1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0926" y="347099"/>
            <a:ext cx="1285375" cy="12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50" y="72025"/>
            <a:ext cx="1605125" cy="16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3123425" y="436050"/>
            <a:ext cx="43626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desventajas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7" name="Google Shape;48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0"/>
          <p:cNvSpPr txBox="1"/>
          <p:nvPr/>
        </p:nvSpPr>
        <p:spPr>
          <a:xfrm>
            <a:off x="188025" y="1762500"/>
            <a:ext cx="87828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Problemas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sentencias SQL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 que no admiten el 100% de las consultas existentes. 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capaz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realizar transacciones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Si bien en nuestra web o en una aplicación que hemos desarrollado podemos simular una transacción, MongoDB no tiene esa opción entre sus tantas capacidades.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principal desventaja de MongoDB es que </a:t>
            </a: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carece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algo tan fundamental como los </a:t>
            </a: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Joins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Falta de estandarización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las diferentes bases de datos NoSQL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0" name="Google Shape;49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4925" y="281313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/>
          <p:nvPr/>
        </p:nvSpPr>
        <p:spPr>
          <a:xfrm>
            <a:off x="0" y="99550"/>
            <a:ext cx="91440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Conectarse con Compass GUI</a:t>
            </a:r>
            <a:endParaRPr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6" name="Google Shape;4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675" y="1214725"/>
            <a:ext cx="6664915" cy="357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775" y="46294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03" name="Google Shape;5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"/>
          <p:cNvSpPr txBox="1"/>
          <p:nvPr/>
        </p:nvSpPr>
        <p:spPr>
          <a:xfrm>
            <a:off x="1956450" y="5672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63"/>
          <p:cNvSpPr txBox="1"/>
          <p:nvPr/>
        </p:nvSpPr>
        <p:spPr>
          <a:xfrm>
            <a:off x="2140125" y="1918950"/>
            <a:ext cx="603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Bases de datos nosql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Mongodb: Instalación y configuración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mySQL vs MongoDB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75" y="137375"/>
            <a:ext cx="91440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MongoDB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725" y="1014525"/>
            <a:ext cx="7000549" cy="34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275" y="312550"/>
            <a:ext cx="2516923" cy="14157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45" name="Google Shape;14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8">
            <a:off x="-1312988" y="-117128"/>
            <a:ext cx="5098101" cy="27707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15" name="Google Shape;51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1" name="Google Shape;5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/>
        </p:nvSpPr>
        <p:spPr>
          <a:xfrm>
            <a:off x="3731700" y="1788300"/>
            <a:ext cx="54123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MongoDB es una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base de datos No relacional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NoSQL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orientada a documentos que ofrece una gran escalabilidad y flexibilidad.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2338950" y="167575"/>
            <a:ext cx="446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¿ Qué es MongoDB?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75" y="1659913"/>
            <a:ext cx="3333675" cy="18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/>
        </p:nvSpPr>
        <p:spPr>
          <a:xfrm>
            <a:off x="1820850" y="242888"/>
            <a:ext cx="5502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Modelo de </a:t>
            </a:r>
            <a:r>
              <a:rPr i="1" lang="en" sz="3600">
                <a:highlight>
                  <a:srgbClr val="00FFFF"/>
                </a:highlight>
                <a:latin typeface="Anton"/>
                <a:ea typeface="Anton"/>
                <a:cs typeface="Anton"/>
                <a:sym typeface="Anton"/>
              </a:rPr>
              <a:t>documentos</a:t>
            </a:r>
            <a:r>
              <a:rPr i="1" lang="en" sz="3600">
                <a:latin typeface="Anton"/>
                <a:ea typeface="Anton"/>
                <a:cs typeface="Anton"/>
                <a:sym typeface="Anton"/>
              </a:rPr>
              <a:t> de 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345625" y="1647900"/>
            <a:ext cx="52827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modelo de documentos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MongoDB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 muy fácil de aprender y usar, y proporciona a los desarrolladores todas las funcionalidades que necesitan para satisfacer los requisitos más complejos a cualquier escala.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125" y="1780650"/>
            <a:ext cx="3246250" cy="191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252775" y="167575"/>
            <a:ext cx="7474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Opciones de implementación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5084250" y="1006625"/>
            <a:ext cx="3670200" cy="3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MongoDB dispone de dos variantes de despliegue: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Local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con </a:t>
            </a: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Mongo Server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través de sus opciones Community y Enterprise.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Remota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mediante una plataforma configurada en la nube, lista para usar, llamada </a:t>
            </a: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Mongo Atlas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00" y="1159025"/>
            <a:ext cx="4581326" cy="3668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/>
        </p:nvSpPr>
        <p:spPr>
          <a:xfrm>
            <a:off x="2555450" y="243775"/>
            <a:ext cx="5171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características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481650" y="1201700"/>
            <a:ext cx="8041500" cy="3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 datos en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documentos 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flexibles similares a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la estructura de datos puede cambiarse con el tiempo.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modelo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documento se asigna a los objetos en el código de su aplicación para facilitar el trabajo con los datos.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consultas ad hoc, la indexación y la agregación en tiempo real ofrecen maneras potentes de acceder a los datos y analizarlos.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MongoDB es una base de datos distribuida en su núcleo, por lo que la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alta disponibilidad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escalabilidad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horizontal y la distribución geográfica están integradas y son fáciles de usar.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MongoDB es de </a:t>
            </a:r>
            <a:r>
              <a:rPr b="1"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uso gratuito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00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550" y="134974"/>
            <a:ext cx="2378900" cy="8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2612725" y="243775"/>
            <a:ext cx="5114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introducción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351425" y="1350300"/>
            <a:ext cx="8403000" cy="3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concepto de bases de datos NoSQL va creciendo y se utiliza con más frecuencia 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.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MongoDB la base de datos NoSQL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más conocida.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concepto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NoSQL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define sistemas que difieren del modelo clásico SQL: </a:t>
            </a:r>
            <a:r>
              <a:rPr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Sistema de bases de datos relacionales.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Lo más destacado de NoSQL es que </a:t>
            </a: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usan SQL</a:t>
            </a:r>
            <a:r>
              <a:rPr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solidFill>
                  <a:schemeClr val="dk1"/>
                </a:solidFill>
                <a:highlight>
                  <a:srgbClr val="00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como lenguaje principal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consultas.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MongoDB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una base de datos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orientada a documentos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No se basa en el concepto de Tabla Fila y Registro sino que se apoya en el concepto de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Colección, Documento y Propiedad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75" y="111075"/>
            <a:ext cx="1898980" cy="10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